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4" r:id="rId3"/>
    <p:sldId id="283" r:id="rId4"/>
    <p:sldId id="286" r:id="rId5"/>
    <p:sldId id="315" r:id="rId6"/>
    <p:sldId id="282" r:id="rId7"/>
    <p:sldId id="293" r:id="rId8"/>
    <p:sldId id="316" r:id="rId9"/>
    <p:sldId id="317" r:id="rId10"/>
    <p:sldId id="304" r:id="rId11"/>
    <p:sldId id="308" r:id="rId12"/>
    <p:sldId id="306" r:id="rId13"/>
    <p:sldId id="307" r:id="rId14"/>
    <p:sldId id="312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57E-98EB-453C-9B51-3066FB429C89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7D98-A044-46D6-B85F-56A6A3948E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03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08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4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887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12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20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90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327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10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7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777C-0612-49C2-9125-6EA4EE38122A}" type="datetimeFigureOut">
              <a:rPr lang="sv-SE" smtClean="0"/>
              <a:t>2021-09-09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6F5A-786C-4E45-BD9C-6001C1B3A4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59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4.safelinks.protection.outlook.com/?url=https%3A%2F%2Fourbalticsea.com%2Fdirty-waters&amp;data=04%7C01%7Cdonatella.acquaviva%40campusroslagen.se%7Ceb637d92b4f6448997d008d9710dedc1%7C2bbb6431c88046da8c0bfb13d27d2577%7C1%7C0%7C637665126893964485%7CUnknown%7CTWFpbGZsb3d8eyJWIjoiMC4wLjAwMDAiLCJQIjoiV2luMzIiLCJBTiI6Ik1haWwiLCJXVCI6Mn0%3D%7C1000&amp;sdata=pHyjrawz9bT%2BNGnFnLMnNvuCNtTbmsDfyO9OcA4EFlg%3D&amp;reserved=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-18853"/>
            <a:ext cx="7772400" cy="1470025"/>
          </a:xfrm>
        </p:spPr>
        <p:txBody>
          <a:bodyPr/>
          <a:lstStyle/>
          <a:p>
            <a:r>
              <a:rPr lang="sv-SE" dirty="0"/>
              <a:t>Östersjön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125467" cy="538636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339752" y="6439103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Bildkälla: https://commons.wikimedia.org/wiki/Atlas_of_Sweden</a:t>
            </a:r>
          </a:p>
        </p:txBody>
      </p:sp>
    </p:spTree>
    <p:extLst>
      <p:ext uri="{BB962C8B-B14F-4D97-AF65-F5344CB8AC3E}">
        <p14:creationId xmlns:p14="http://schemas.microsoft.com/office/powerpoint/2010/main" val="79700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av övergödning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4124901" cy="4143954"/>
          </a:xfrm>
        </p:spPr>
      </p:pic>
      <p:sp>
        <p:nvSpPr>
          <p:cNvPr id="5" name="textruta 4"/>
          <p:cNvSpPr txBox="1"/>
          <p:nvPr/>
        </p:nvSpPr>
        <p:spPr>
          <a:xfrm>
            <a:off x="611560" y="1772816"/>
            <a:ext cx="27363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Sommarblomning av blågröna alger</a:t>
            </a:r>
          </a:p>
          <a:p>
            <a:endParaRPr lang="sv-SE" sz="2200" dirty="0"/>
          </a:p>
          <a:p>
            <a:r>
              <a:rPr lang="sv-SE" sz="2200" dirty="0"/>
              <a:t>Kan vara giftiga för både människor och djur</a:t>
            </a:r>
          </a:p>
          <a:p>
            <a:endParaRPr lang="sv-SE" sz="2200" dirty="0"/>
          </a:p>
          <a:p>
            <a:r>
              <a:rPr lang="sv-SE" sz="2200" dirty="0"/>
              <a:t>De förbrukar syre </a:t>
            </a:r>
            <a:r>
              <a:rPr lang="sv-SE" sz="2200" dirty="0">
                <a:sym typeface="Wingdings" panose="05000000000000000000" pitchFamily="2" charset="2"/>
              </a:rPr>
              <a:t> fiskarna och andra växterna kommer att dö</a:t>
            </a:r>
            <a:endParaRPr lang="sv-SE" sz="22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4211960" y="577013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Bildkälla: http://www.havet.nu/dokument/algblomning.pdf 2015-07</a:t>
            </a:r>
          </a:p>
        </p:txBody>
      </p:sp>
    </p:spTree>
    <p:extLst>
      <p:ext uri="{BB962C8B-B14F-4D97-AF65-F5344CB8AC3E}">
        <p14:creationId xmlns:p14="http://schemas.microsoft.com/office/powerpoint/2010/main" val="398395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Näringsämnenas källor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Jordbruket står för störst andel av tillförsel av kväve och fosfor till Östersjön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Skogsbruket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Avlopp</a:t>
            </a:r>
          </a:p>
          <a:p>
            <a:pPr lvl="2"/>
            <a:r>
              <a:rPr lang="sv-SE" dirty="0"/>
              <a:t>Reningsverk, industriavlopp och enskilda avlopp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Gamla synder</a:t>
            </a:r>
          </a:p>
          <a:p>
            <a:pPr lvl="2"/>
            <a:r>
              <a:rPr lang="sv-SE" dirty="0"/>
              <a:t>Fosfor lagrat i sedimenten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Atmosfären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Naturlig tillförsel från erosion och vittrings processer av berggrunden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1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Storskaliga 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Läckaget av näringsämnen från jordbruket inom avrinningsområdet måste minska</a:t>
            </a:r>
          </a:p>
          <a:p>
            <a:endParaRPr lang="sv-SE" dirty="0"/>
          </a:p>
          <a:p>
            <a:r>
              <a:rPr lang="sv-SE" dirty="0"/>
              <a:t>Fler reningsverk måste byggas och många av de befintliga måste effektiviseras</a:t>
            </a:r>
          </a:p>
          <a:p>
            <a:endParaRPr lang="sv-SE" dirty="0"/>
          </a:p>
          <a:p>
            <a:r>
              <a:rPr lang="sv-SE" dirty="0"/>
              <a:t>Återställning av våtmarker</a:t>
            </a:r>
          </a:p>
          <a:p>
            <a:pPr lvl="1"/>
            <a:r>
              <a:rPr lang="sv-SE" dirty="0"/>
              <a:t>Naturens egna reningsverk</a:t>
            </a:r>
          </a:p>
          <a:p>
            <a:endParaRPr lang="sv-SE" dirty="0"/>
          </a:p>
          <a:p>
            <a:r>
              <a:rPr lang="sv-SE" dirty="0"/>
              <a:t>Stora fartyg måste sluta tömma sitt avloppsvatten i Östersjön</a:t>
            </a:r>
          </a:p>
        </p:txBody>
      </p:sp>
    </p:spTree>
    <p:extLst>
      <p:ext uri="{BB962C8B-B14F-4D97-AF65-F5344CB8AC3E}">
        <p14:creationId xmlns:p14="http://schemas.microsoft.com/office/powerpoint/2010/main" val="158332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</a:t>
            </a:r>
            <a:r>
              <a:rPr lang="sv-SE" b="1" dirty="0"/>
              <a:t>vi</a:t>
            </a:r>
            <a:r>
              <a:rPr lang="sv-SE" dirty="0"/>
              <a:t> göra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Använd tvätt, disk och rengöringsmedel </a:t>
            </a:r>
            <a:r>
              <a:rPr lang="sv-SE" b="1" dirty="0"/>
              <a:t>utan fosfat</a:t>
            </a:r>
          </a:p>
          <a:p>
            <a:r>
              <a:rPr lang="sv-SE" dirty="0"/>
              <a:t>Se till att du har ett välfungerande </a:t>
            </a:r>
            <a:r>
              <a:rPr lang="sv-SE" b="1" dirty="0"/>
              <a:t>avlopp</a:t>
            </a:r>
            <a:r>
              <a:rPr lang="sv-SE" dirty="0"/>
              <a:t>!</a:t>
            </a:r>
          </a:p>
          <a:p>
            <a:pPr lvl="1"/>
            <a:r>
              <a:rPr lang="sv-SE" i="1" dirty="0"/>
              <a:t>Ett</a:t>
            </a:r>
            <a:r>
              <a:rPr lang="sv-SE" dirty="0"/>
              <a:t> dåligt enskilt avlopp påverkar kanske inte så mycket i det stora perspektivet, men det påverkar lokalt </a:t>
            </a:r>
          </a:p>
          <a:p>
            <a:r>
              <a:rPr lang="sv-SE" dirty="0"/>
              <a:t>Släng inte mediciner eller lösningsmedel </a:t>
            </a:r>
            <a:r>
              <a:rPr lang="sv-SE" b="1" dirty="0"/>
              <a:t>i toaletten</a:t>
            </a:r>
          </a:p>
          <a:p>
            <a:r>
              <a:rPr lang="sv-SE" dirty="0"/>
              <a:t>Gödsla inte trägården i </a:t>
            </a:r>
            <a:r>
              <a:rPr lang="sv-SE" b="1" dirty="0"/>
              <a:t>onödan</a:t>
            </a:r>
          </a:p>
          <a:p>
            <a:r>
              <a:rPr lang="sv-SE" dirty="0"/>
              <a:t>Töm inte </a:t>
            </a:r>
            <a:r>
              <a:rPr lang="sv-SE" b="1" dirty="0"/>
              <a:t>fritidsbåtens avlopp </a:t>
            </a:r>
            <a:r>
              <a:rPr lang="sv-SE" dirty="0"/>
              <a:t>i havet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92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https://ourbalticsea.com/dirty-waters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65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33A5F5E-BBB5-469C-9F87-315AFEFF38E4}"/>
              </a:ext>
            </a:extLst>
          </p:cNvPr>
          <p:cNvSpPr txBox="1"/>
          <p:nvPr/>
        </p:nvSpPr>
        <p:spPr>
          <a:xfrm>
            <a:off x="1979712" y="278092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rgbClr val="FFFF00"/>
                </a:solidFill>
              </a:rPr>
              <a:t>Geografisk utmaning</a:t>
            </a:r>
          </a:p>
        </p:txBody>
      </p:sp>
    </p:spTree>
    <p:extLst>
      <p:ext uri="{BB962C8B-B14F-4D97-AF65-F5344CB8AC3E}">
        <p14:creationId xmlns:p14="http://schemas.microsoft.com/office/powerpoint/2010/main" val="21504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23C2BB06-D4A2-462A-9C1B-25C1E5FC6D92}"/>
              </a:ext>
            </a:extLst>
          </p:cNvPr>
          <p:cNvSpPr/>
          <p:nvPr/>
        </p:nvSpPr>
        <p:spPr>
          <a:xfrm>
            <a:off x="387370" y="1844824"/>
            <a:ext cx="3384375" cy="6692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Östersjöns avrinningsområde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30297"/>
            <a:ext cx="2888485" cy="3795469"/>
          </a:xfrm>
        </p:spPr>
      </p:pic>
      <p:sp>
        <p:nvSpPr>
          <p:cNvPr id="5" name="textruta 4"/>
          <p:cNvSpPr txBox="1"/>
          <p:nvPr/>
        </p:nvSpPr>
        <p:spPr>
          <a:xfrm>
            <a:off x="323528" y="2852936"/>
            <a:ext cx="33843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Ca </a:t>
            </a:r>
            <a:r>
              <a:rPr lang="sv-SE" b="1" dirty="0"/>
              <a:t>85 miljoner </a:t>
            </a:r>
            <a:r>
              <a:rPr lang="sv-SE" dirty="0"/>
              <a:t>människor bor i Östersjöns avrinningsområde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55 miljoner </a:t>
            </a:r>
            <a:r>
              <a:rPr lang="sv-SE" dirty="0"/>
              <a:t>människor är bosatta nära kusterna eller vid de vattendrag som mynnar ut i havet. </a:t>
            </a:r>
          </a:p>
          <a:p>
            <a:endParaRPr lang="sv-SE" sz="16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17ECBA9-5096-4B39-B8E3-8BCE992DA84C}"/>
              </a:ext>
            </a:extLst>
          </p:cNvPr>
          <p:cNvSpPr txBox="1"/>
          <p:nvPr/>
        </p:nvSpPr>
        <p:spPr>
          <a:xfrm>
            <a:off x="387370" y="1844824"/>
            <a:ext cx="3608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Avrinningsområde</a:t>
            </a:r>
            <a:r>
              <a:rPr lang="sv-SE" dirty="0"/>
              <a:t> = område som avvattnas via vattendrag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7E768AB-1E2B-4C34-991D-DDFAC1FD8FE6}"/>
              </a:ext>
            </a:extLst>
          </p:cNvPr>
          <p:cNvSpPr/>
          <p:nvPr/>
        </p:nvSpPr>
        <p:spPr>
          <a:xfrm>
            <a:off x="614514" y="5153422"/>
            <a:ext cx="3096344" cy="12548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b="1" dirty="0">
              <a:solidFill>
                <a:schemeClr val="bg1"/>
              </a:solidFill>
            </a:endParaRPr>
          </a:p>
          <a:p>
            <a:pPr algn="ctr"/>
            <a:r>
              <a:rPr lang="sv-SE" sz="1800" b="1" dirty="0">
                <a:solidFill>
                  <a:schemeClr val="bg1"/>
                </a:solidFill>
              </a:rPr>
              <a:t>Hur är vattnet från de olika vattendrag (år, sjöar)? Saltvatten eller sötvatten?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21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027D2F2D-C059-45FB-88FC-01EF3382F860}"/>
              </a:ext>
            </a:extLst>
          </p:cNvPr>
          <p:cNvSpPr/>
          <p:nvPr/>
        </p:nvSpPr>
        <p:spPr>
          <a:xfrm>
            <a:off x="320281" y="5438755"/>
            <a:ext cx="3819671" cy="9233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Östersjöns utbyte med Nordsjön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3672408" cy="3528392"/>
          </a:xfrm>
        </p:spPr>
        <p:txBody>
          <a:bodyPr>
            <a:normAutofit/>
          </a:bodyPr>
          <a:lstStyle/>
          <a:p>
            <a:r>
              <a:rPr lang="sv-SE" sz="1800" dirty="0"/>
              <a:t>Allt vattenutbyte med Nordsjön sker genom de trånga och grunda danska sunden</a:t>
            </a:r>
          </a:p>
          <a:p>
            <a:endParaRPr lang="sv-SE" sz="1800" dirty="0"/>
          </a:p>
          <a:p>
            <a:r>
              <a:rPr lang="sv-SE" sz="1800" dirty="0"/>
              <a:t>De begränsade utbytet med Nordsjön tillsammans sötvattentillförsel från det stora avrinningsområdet gör Östersjöns vatten </a:t>
            </a:r>
            <a:r>
              <a:rPr lang="sv-SE" sz="1800" b="1" dirty="0"/>
              <a:t>bräckt</a:t>
            </a:r>
          </a:p>
          <a:p>
            <a:pPr lvl="1"/>
            <a:r>
              <a:rPr lang="sv-SE" sz="1400" dirty="0"/>
              <a:t>Östersjöns salthalt  (salinitet)  ~6-8 promille </a:t>
            </a:r>
          </a:p>
          <a:p>
            <a:pPr lvl="1"/>
            <a:r>
              <a:rPr lang="sv-SE" sz="1400" dirty="0"/>
              <a:t>Nordsjöns salinitet ~ 30 promille </a:t>
            </a:r>
          </a:p>
          <a:p>
            <a:endParaRPr lang="sv-SE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812076" y="5479253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Bildkälla:   http://www.forskning.se/4.432ffcf123f048005f8000321.html</a:t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76" y="1368099"/>
            <a:ext cx="3112740" cy="4090141"/>
          </a:xfrm>
        </p:spPr>
      </p:pic>
      <p:sp>
        <p:nvSpPr>
          <p:cNvPr id="8" name="Ellips 7"/>
          <p:cNvSpPr/>
          <p:nvPr/>
        </p:nvSpPr>
        <p:spPr>
          <a:xfrm>
            <a:off x="5308476" y="3926656"/>
            <a:ext cx="377959" cy="3443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812B751-2CFB-42C8-9B5B-AF00D41B9E4D}"/>
              </a:ext>
            </a:extLst>
          </p:cNvPr>
          <p:cNvSpPr txBox="1"/>
          <p:nvPr/>
        </p:nvSpPr>
        <p:spPr>
          <a:xfrm>
            <a:off x="320281" y="5458240"/>
            <a:ext cx="4251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Bräckt vatten </a:t>
            </a:r>
            <a:r>
              <a:rPr lang="sv-SE" dirty="0"/>
              <a:t>= vatten med högre salinitet än sötvatten, men lägre än saltvatten</a:t>
            </a:r>
          </a:p>
        </p:txBody>
      </p:sp>
    </p:spTree>
    <p:extLst>
      <p:ext uri="{BB962C8B-B14F-4D97-AF65-F5344CB8AC3E}">
        <p14:creationId xmlns:p14="http://schemas.microsoft.com/office/powerpoint/2010/main" val="32138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/>
              <a:t>Östersjöns tydliga skiktning mellan ytvatten och bottenvatten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95536" y="1844824"/>
            <a:ext cx="4040188" cy="3951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Vatten med högre salthalt är tyngre än vatten med lägre salthalt.</a:t>
            </a:r>
          </a:p>
          <a:p>
            <a:pPr marL="0" indent="0">
              <a:lnSpc>
                <a:spcPct val="90000"/>
              </a:lnSpc>
              <a:buNone/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När saltare och tyngre vatten kommer in till Östersjön genom de danska sunden rinner fram längs botten som en tung bottenström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9C4CDB5-8DC0-4366-BA8E-2AD10986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r="53059" b="-2"/>
          <a:stretch/>
        </p:blipFill>
        <p:spPr>
          <a:xfrm>
            <a:off x="4612478" y="1844824"/>
            <a:ext cx="4041775" cy="395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0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Skiktiningen</a:t>
            </a:r>
            <a:r>
              <a:rPr lang="sv-SE" dirty="0"/>
              <a:t> är grunden till problemet med syrefria bottnar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44" y="1700808"/>
            <a:ext cx="5940232" cy="2705370"/>
          </a:xfrm>
        </p:spPr>
      </p:pic>
      <p:sp>
        <p:nvSpPr>
          <p:cNvPr id="5" name="textruta 4"/>
          <p:cNvSpPr txBox="1"/>
          <p:nvPr/>
        </p:nvSpPr>
        <p:spPr>
          <a:xfrm>
            <a:off x="1403648" y="440617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Bildkälla:   http://www.forskning.se/4.432ffcf123f048005f8000321.html</a:t>
            </a:r>
            <a:br>
              <a:rPr lang="sv-SE" sz="1200" dirty="0"/>
            </a:br>
            <a:endParaRPr lang="sv-SE" sz="1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AD1AA3-8ED8-4512-9515-1C63BA3ECC84}"/>
              </a:ext>
            </a:extLst>
          </p:cNvPr>
          <p:cNvSpPr txBox="1"/>
          <p:nvPr/>
        </p:nvSpPr>
        <p:spPr>
          <a:xfrm>
            <a:off x="1691680" y="5013176"/>
            <a:ext cx="5219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Skiktningen hindrar syrerikt ytvatten från att blandas ner till djupvattnet</a:t>
            </a:r>
            <a:endParaRPr lang="sv-SE" sz="2400" dirty="0">
              <a:solidFill>
                <a:srgbClr val="C00000"/>
              </a:solidFill>
            </a:endParaRPr>
          </a:p>
        </p:txBody>
      </p:sp>
      <p:pic>
        <p:nvPicPr>
          <p:cNvPr id="10" name="Bild 9" descr="Varning med hel fyllning">
            <a:extLst>
              <a:ext uri="{FF2B5EF4-FFF2-40B4-BE49-F238E27FC236}">
                <a16:creationId xmlns:a16="http://schemas.microsoft.com/office/drawing/2014/main" id="{99EE7ACD-B38F-4FF8-9FF9-35625A1A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288" y="48791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C212C0-1A64-4C93-8DF2-9DD029FC5478}"/>
              </a:ext>
            </a:extLst>
          </p:cNvPr>
          <p:cNvSpPr/>
          <p:nvPr/>
        </p:nvSpPr>
        <p:spPr>
          <a:xfrm>
            <a:off x="457200" y="4221088"/>
            <a:ext cx="3322712" cy="1368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Syrefria bottnar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610744" cy="4496428"/>
          </a:xfrm>
        </p:spPr>
      </p:pic>
      <p:sp>
        <p:nvSpPr>
          <p:cNvPr id="5" name="textruta 4"/>
          <p:cNvSpPr txBox="1"/>
          <p:nvPr/>
        </p:nvSpPr>
        <p:spPr>
          <a:xfrm>
            <a:off x="683568" y="191683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det lång tid mellan inflödena av nytt syrerikt djupvatten från Nordsjön blir bottnarna och bottenvattnet syrefritt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283968" y="6120946"/>
            <a:ext cx="3976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Bildkälla:   http://www.forskning.se/4.432ffcf123f048005f8000321.html</a:t>
            </a:r>
            <a:br>
              <a:rPr lang="sv-SE" sz="1200" dirty="0"/>
            </a:br>
            <a:endParaRPr lang="sv-SE" sz="1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E0E9E8-F514-49CD-B2A6-3310337C9DF8}"/>
              </a:ext>
            </a:extLst>
          </p:cNvPr>
          <p:cNvSpPr txBox="1"/>
          <p:nvPr/>
        </p:nvSpPr>
        <p:spPr>
          <a:xfrm>
            <a:off x="691449" y="4365104"/>
            <a:ext cx="2885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Färre bottnar för torsken att lägga sin rom 	</a:t>
            </a:r>
            <a:r>
              <a:rPr lang="sv-SE" b="1" dirty="0">
                <a:solidFill>
                  <a:schemeClr val="bg1"/>
                </a:solidFill>
                <a:sym typeface="Wingdings" panose="05000000000000000000" pitchFamily="2" charset="2"/>
              </a:rPr>
              <a:t> mindre torsk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1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33A5F5E-BBB5-469C-9F87-315AFEFF38E4}"/>
              </a:ext>
            </a:extLst>
          </p:cNvPr>
          <p:cNvSpPr txBox="1"/>
          <p:nvPr/>
        </p:nvSpPr>
        <p:spPr>
          <a:xfrm>
            <a:off x="2411760" y="2707179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rgbClr val="FFFF00"/>
                </a:solidFill>
              </a:rPr>
              <a:t>Övergödning</a:t>
            </a:r>
          </a:p>
        </p:txBody>
      </p:sp>
    </p:spTree>
    <p:extLst>
      <p:ext uri="{BB962C8B-B14F-4D97-AF65-F5344CB8AC3E}">
        <p14:creationId xmlns:p14="http://schemas.microsoft.com/office/powerpoint/2010/main" val="306452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90014-7B71-4465-A1CF-A96D4AADC95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Vad betyder övergödning?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0878ED0-9E8F-4CFA-9C0C-E86F43FDCEAB}"/>
              </a:ext>
            </a:extLst>
          </p:cNvPr>
          <p:cNvSpPr txBox="1"/>
          <p:nvPr/>
        </p:nvSpPr>
        <p:spPr>
          <a:xfrm>
            <a:off x="611560" y="1417638"/>
            <a:ext cx="8075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När det finns för många näringsämnen i vattnet blågröna alger växer</a:t>
            </a:r>
          </a:p>
          <a:p>
            <a:endParaRPr lang="sv-SE" sz="2200" dirty="0"/>
          </a:p>
          <a:p>
            <a:endParaRPr lang="sv-SE" sz="22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43DA16-8BD6-49A6-9211-0167195C7AD7}"/>
              </a:ext>
            </a:extLst>
          </p:cNvPr>
          <p:cNvSpPr/>
          <p:nvPr/>
        </p:nvSpPr>
        <p:spPr>
          <a:xfrm>
            <a:off x="899592" y="2490368"/>
            <a:ext cx="2530624" cy="864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Vad är näringsämnen?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4FD8BA2-8AA3-4D59-922C-6688228203D7}"/>
              </a:ext>
            </a:extLst>
          </p:cNvPr>
          <p:cNvSpPr/>
          <p:nvPr/>
        </p:nvSpPr>
        <p:spPr>
          <a:xfrm>
            <a:off x="899592" y="3557373"/>
            <a:ext cx="253062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02060"/>
                </a:solidFill>
              </a:rPr>
              <a:t>Var finns kväve och fosfor?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A99AA-D045-477F-A1AB-AFFE2ED49E80}"/>
              </a:ext>
            </a:extLst>
          </p:cNvPr>
          <p:cNvSpPr/>
          <p:nvPr/>
        </p:nvSpPr>
        <p:spPr>
          <a:xfrm>
            <a:off x="907475" y="4706359"/>
            <a:ext cx="2530624" cy="864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Visste du att ett dygns kiss ger näring till 1 kg alger?</a:t>
            </a:r>
          </a:p>
        </p:txBody>
      </p:sp>
      <p:pic>
        <p:nvPicPr>
          <p:cNvPr id="1026" name="Picture 2" descr="Stor satsning på lokala åtgärder mot övergödning | Land Lantbruk">
            <a:extLst>
              <a:ext uri="{FF2B5EF4-FFF2-40B4-BE49-F238E27FC236}">
                <a16:creationId xmlns:a16="http://schemas.microsoft.com/office/drawing/2014/main" id="{294AACFB-1972-4104-9226-73EF1070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0368"/>
            <a:ext cx="4102441" cy="30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1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483</Words>
  <Application>Microsoft Office PowerPoint</Application>
  <PresentationFormat>Bildspel på skärmen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Östersjön</vt:lpstr>
      <vt:lpstr>PowerPoint-presentation</vt:lpstr>
      <vt:lpstr>Östersjöns avrinningsområde</vt:lpstr>
      <vt:lpstr>Östersjöns utbyte med Nordsjön</vt:lpstr>
      <vt:lpstr>Östersjöns tydliga skiktning mellan ytvatten och bottenvatten</vt:lpstr>
      <vt:lpstr>Skiktiningen är grunden till problemet med syrefria bottnar</vt:lpstr>
      <vt:lpstr>Syrefria bottnar</vt:lpstr>
      <vt:lpstr>PowerPoint-presentation</vt:lpstr>
      <vt:lpstr>PowerPoint-presentation</vt:lpstr>
      <vt:lpstr>Konsekvenser av övergödning</vt:lpstr>
      <vt:lpstr>Näringsämnenas källor</vt:lpstr>
      <vt:lpstr>Storskaliga åtgärder</vt:lpstr>
      <vt:lpstr>Vad kan vi göra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Östersjön</dc:title>
  <dc:creator>Vidar Eriksson</dc:creator>
  <cp:lastModifiedBy>Amelia Morey Strömberg</cp:lastModifiedBy>
  <cp:revision>178</cp:revision>
  <dcterms:created xsi:type="dcterms:W3CDTF">2015-06-24T08:46:33Z</dcterms:created>
  <dcterms:modified xsi:type="dcterms:W3CDTF">2021-09-09T07:36:46Z</dcterms:modified>
</cp:coreProperties>
</file>